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3"/>
  </p:notesMasterIdLst>
  <p:sldIdLst>
    <p:sldId id="256" r:id="rId2"/>
    <p:sldId id="258" r:id="rId3"/>
    <p:sldId id="259" r:id="rId4"/>
    <p:sldId id="257"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9" d="100"/>
          <a:sy n="79" d="100"/>
        </p:scale>
        <p:origin x="-1000"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notesMaster" Target="notesMasters/notesMaster1.xml"/><Relationship Id="rId14" Type="http://schemas.openxmlformats.org/officeDocument/2006/relationships/printerSettings" Target="printerSettings/printerSettings1.bin"/><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6592AAA-CE1F-C846-AF1C-71B97966EE1C}" type="datetimeFigureOut">
              <a:rPr lang="en-US" smtClean="0"/>
              <a:t>4/20/16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0664656-19FC-7246-8332-145DF5C7ADC4}" type="slidenum">
              <a:rPr lang="en-US" smtClean="0"/>
              <a:t>‹#›</a:t>
            </a:fld>
            <a:endParaRPr lang="en-US"/>
          </a:p>
        </p:txBody>
      </p:sp>
    </p:spTree>
    <p:extLst>
      <p:ext uri="{BB962C8B-B14F-4D97-AF65-F5344CB8AC3E}">
        <p14:creationId xmlns:p14="http://schemas.microsoft.com/office/powerpoint/2010/main" val="37764295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P336</a:t>
            </a:r>
          </a:p>
          <a:p>
            <a:r>
              <a:rPr lang="en-US" dirty="0" smtClean="0"/>
              <a:t>Eisenhower president 1953-1961</a:t>
            </a:r>
            <a:endParaRPr lang="en-US" dirty="0"/>
          </a:p>
        </p:txBody>
      </p:sp>
      <p:sp>
        <p:nvSpPr>
          <p:cNvPr id="4" name="Slide Number Placeholder 3"/>
          <p:cNvSpPr>
            <a:spLocks noGrp="1"/>
          </p:cNvSpPr>
          <p:nvPr>
            <p:ph type="sldNum" sz="quarter" idx="10"/>
          </p:nvPr>
        </p:nvSpPr>
        <p:spPr/>
        <p:txBody>
          <a:bodyPr/>
          <a:lstStyle/>
          <a:p>
            <a:fld id="{B0664656-19FC-7246-8332-145DF5C7ADC4}" type="slidenum">
              <a:rPr lang="en-US" smtClean="0"/>
              <a:t>1</a:t>
            </a:fld>
            <a:endParaRPr lang="en-US"/>
          </a:p>
        </p:txBody>
      </p:sp>
    </p:spTree>
    <p:extLst>
      <p:ext uri="{BB962C8B-B14F-4D97-AF65-F5344CB8AC3E}">
        <p14:creationId xmlns:p14="http://schemas.microsoft.com/office/powerpoint/2010/main" val="19721038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P370</a:t>
            </a:r>
          </a:p>
          <a:p>
            <a:r>
              <a:rPr lang="en-US" dirty="0" smtClean="0"/>
              <a:t>Berlin wall built 1961 to stop people from fleeing </a:t>
            </a:r>
            <a:r>
              <a:rPr lang="en-US" smtClean="0"/>
              <a:t>East Germany</a:t>
            </a:r>
            <a:endParaRPr lang="en-US" dirty="0"/>
          </a:p>
        </p:txBody>
      </p:sp>
      <p:sp>
        <p:nvSpPr>
          <p:cNvPr id="4" name="Slide Number Placeholder 3"/>
          <p:cNvSpPr>
            <a:spLocks noGrp="1"/>
          </p:cNvSpPr>
          <p:nvPr>
            <p:ph type="sldNum" sz="quarter" idx="10"/>
          </p:nvPr>
        </p:nvSpPr>
        <p:spPr/>
        <p:txBody>
          <a:bodyPr/>
          <a:lstStyle/>
          <a:p>
            <a:fld id="{B0664656-19FC-7246-8332-145DF5C7ADC4}" type="slidenum">
              <a:rPr lang="en-US" smtClean="0"/>
              <a:t>11</a:t>
            </a:fld>
            <a:endParaRPr lang="en-US"/>
          </a:p>
        </p:txBody>
      </p:sp>
    </p:spTree>
    <p:extLst>
      <p:ext uri="{BB962C8B-B14F-4D97-AF65-F5344CB8AC3E}">
        <p14:creationId xmlns:p14="http://schemas.microsoft.com/office/powerpoint/2010/main" val="19721038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P336</a:t>
            </a:r>
          </a:p>
          <a:p>
            <a:r>
              <a:rPr lang="en-US" dirty="0" smtClean="0"/>
              <a:t>Eisenhower president 1953-1961</a:t>
            </a:r>
          </a:p>
          <a:p>
            <a:r>
              <a:rPr lang="en-US" dirty="0" smtClean="0"/>
              <a:t>Eisenhower</a:t>
            </a:r>
            <a:r>
              <a:rPr lang="en-US" baseline="0" dirty="0" smtClean="0"/>
              <a:t> furious at B and F</a:t>
            </a:r>
            <a:endParaRPr lang="en-US" dirty="0"/>
          </a:p>
        </p:txBody>
      </p:sp>
      <p:sp>
        <p:nvSpPr>
          <p:cNvPr id="4" name="Slide Number Placeholder 3"/>
          <p:cNvSpPr>
            <a:spLocks noGrp="1"/>
          </p:cNvSpPr>
          <p:nvPr>
            <p:ph type="sldNum" sz="quarter" idx="10"/>
          </p:nvPr>
        </p:nvSpPr>
        <p:spPr/>
        <p:txBody>
          <a:bodyPr/>
          <a:lstStyle/>
          <a:p>
            <a:fld id="{B0664656-19FC-7246-8332-145DF5C7ADC4}" type="slidenum">
              <a:rPr lang="en-US" smtClean="0"/>
              <a:t>2</a:t>
            </a:fld>
            <a:endParaRPr lang="en-US"/>
          </a:p>
        </p:txBody>
      </p:sp>
    </p:spTree>
    <p:extLst>
      <p:ext uri="{BB962C8B-B14F-4D97-AF65-F5344CB8AC3E}">
        <p14:creationId xmlns:p14="http://schemas.microsoft.com/office/powerpoint/2010/main" val="19721038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P337</a:t>
            </a:r>
          </a:p>
          <a:p>
            <a:r>
              <a:rPr lang="en-US" dirty="0" smtClean="0"/>
              <a:t>What does</a:t>
            </a:r>
            <a:r>
              <a:rPr lang="en-US" baseline="0" dirty="0" smtClean="0"/>
              <a:t> nationalize mean? Why would nation do it?</a:t>
            </a:r>
            <a:endParaRPr lang="en-US" dirty="0" smtClean="0"/>
          </a:p>
        </p:txBody>
      </p:sp>
      <p:sp>
        <p:nvSpPr>
          <p:cNvPr id="4" name="Slide Number Placeholder 3"/>
          <p:cNvSpPr>
            <a:spLocks noGrp="1"/>
          </p:cNvSpPr>
          <p:nvPr>
            <p:ph type="sldNum" sz="quarter" idx="10"/>
          </p:nvPr>
        </p:nvSpPr>
        <p:spPr/>
        <p:txBody>
          <a:bodyPr/>
          <a:lstStyle/>
          <a:p>
            <a:fld id="{B0664656-19FC-7246-8332-145DF5C7ADC4}" type="slidenum">
              <a:rPr lang="en-US" smtClean="0"/>
              <a:t>3</a:t>
            </a:fld>
            <a:endParaRPr lang="en-US"/>
          </a:p>
        </p:txBody>
      </p:sp>
    </p:spTree>
    <p:extLst>
      <p:ext uri="{BB962C8B-B14F-4D97-AF65-F5344CB8AC3E}">
        <p14:creationId xmlns:p14="http://schemas.microsoft.com/office/powerpoint/2010/main" val="19721038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P339</a:t>
            </a:r>
          </a:p>
          <a:p>
            <a:r>
              <a:rPr lang="en-US" dirty="0" smtClean="0"/>
              <a:t>He feared the link between the military and the defense industry.</a:t>
            </a:r>
            <a:r>
              <a:rPr lang="en-US" baseline="0" dirty="0" smtClean="0"/>
              <a:t> He especially feared this arrangement in a democracy.</a:t>
            </a:r>
            <a:endParaRPr lang="en-US" dirty="0"/>
          </a:p>
        </p:txBody>
      </p:sp>
      <p:sp>
        <p:nvSpPr>
          <p:cNvPr id="4" name="Slide Number Placeholder 3"/>
          <p:cNvSpPr>
            <a:spLocks noGrp="1"/>
          </p:cNvSpPr>
          <p:nvPr>
            <p:ph type="sldNum" sz="quarter" idx="10"/>
          </p:nvPr>
        </p:nvSpPr>
        <p:spPr/>
        <p:txBody>
          <a:bodyPr/>
          <a:lstStyle/>
          <a:p>
            <a:fld id="{B0664656-19FC-7246-8332-145DF5C7ADC4}" type="slidenum">
              <a:rPr lang="en-US" smtClean="0"/>
              <a:t>5</a:t>
            </a:fld>
            <a:endParaRPr lang="en-US"/>
          </a:p>
        </p:txBody>
      </p:sp>
    </p:spTree>
    <p:extLst>
      <p:ext uri="{BB962C8B-B14F-4D97-AF65-F5344CB8AC3E}">
        <p14:creationId xmlns:p14="http://schemas.microsoft.com/office/powerpoint/2010/main" val="19721038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P336</a:t>
            </a:r>
          </a:p>
          <a:p>
            <a:r>
              <a:rPr lang="en-US" dirty="0" smtClean="0"/>
              <a:t>Eisenhower president 1953-1961</a:t>
            </a:r>
            <a:endParaRPr lang="en-US" dirty="0"/>
          </a:p>
        </p:txBody>
      </p:sp>
      <p:sp>
        <p:nvSpPr>
          <p:cNvPr id="4" name="Slide Number Placeholder 3"/>
          <p:cNvSpPr>
            <a:spLocks noGrp="1"/>
          </p:cNvSpPr>
          <p:nvPr>
            <p:ph type="sldNum" sz="quarter" idx="10"/>
          </p:nvPr>
        </p:nvSpPr>
        <p:spPr/>
        <p:txBody>
          <a:bodyPr/>
          <a:lstStyle/>
          <a:p>
            <a:fld id="{B0664656-19FC-7246-8332-145DF5C7ADC4}" type="slidenum">
              <a:rPr lang="en-US" smtClean="0"/>
              <a:t>6</a:t>
            </a:fld>
            <a:endParaRPr lang="en-US"/>
          </a:p>
        </p:txBody>
      </p:sp>
    </p:spTree>
    <p:extLst>
      <p:ext uri="{BB962C8B-B14F-4D97-AF65-F5344CB8AC3E}">
        <p14:creationId xmlns:p14="http://schemas.microsoft.com/office/powerpoint/2010/main" val="19721038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a:t>
            </a:r>
            <a:r>
              <a:rPr lang="en-US" baseline="0" dirty="0" smtClean="0"/>
              <a:t> 363 </a:t>
            </a:r>
          </a:p>
          <a:p>
            <a:r>
              <a:rPr lang="en-US" dirty="0" smtClean="0"/>
              <a:t>But Kennedy's narrow election victory and small working margin in Congress left him cautious. He was reluctant to lose southern support for legislation on many fronts by pushing too hard on civil rights legislation. http://</a:t>
            </a:r>
            <a:r>
              <a:rPr lang="en-US" dirty="0" err="1" smtClean="0"/>
              <a:t>www.jfklibrary.org</a:t>
            </a:r>
            <a:r>
              <a:rPr lang="en-US" dirty="0" smtClean="0"/>
              <a:t>/JFK/JFK-in-History/Civil-Rights-</a:t>
            </a:r>
            <a:r>
              <a:rPr lang="en-US" dirty="0" err="1" smtClean="0"/>
              <a:t>Movement.aspx</a:t>
            </a:r>
            <a:endParaRPr lang="en-US" dirty="0" smtClean="0"/>
          </a:p>
        </p:txBody>
      </p:sp>
      <p:sp>
        <p:nvSpPr>
          <p:cNvPr id="4" name="Slide Number Placeholder 3"/>
          <p:cNvSpPr>
            <a:spLocks noGrp="1"/>
          </p:cNvSpPr>
          <p:nvPr>
            <p:ph type="sldNum" sz="quarter" idx="10"/>
          </p:nvPr>
        </p:nvSpPr>
        <p:spPr/>
        <p:txBody>
          <a:bodyPr/>
          <a:lstStyle/>
          <a:p>
            <a:fld id="{B0664656-19FC-7246-8332-145DF5C7ADC4}" type="slidenum">
              <a:rPr lang="en-US" smtClean="0"/>
              <a:t>7</a:t>
            </a:fld>
            <a:endParaRPr lang="en-US"/>
          </a:p>
        </p:txBody>
      </p:sp>
    </p:spTree>
    <p:extLst>
      <p:ext uri="{BB962C8B-B14F-4D97-AF65-F5344CB8AC3E}">
        <p14:creationId xmlns:p14="http://schemas.microsoft.com/office/powerpoint/2010/main" val="19721038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P365</a:t>
            </a:r>
          </a:p>
          <a:p>
            <a:endParaRPr lang="en-US" dirty="0" smtClean="0"/>
          </a:p>
          <a:p>
            <a:r>
              <a:rPr lang="en-US" dirty="0" smtClean="0"/>
              <a:t>Warren</a:t>
            </a:r>
            <a:r>
              <a:rPr lang="en-US" baseline="0" dirty="0" smtClean="0"/>
              <a:t> Court</a:t>
            </a:r>
            <a:endParaRPr lang="en-US" dirty="0"/>
          </a:p>
        </p:txBody>
      </p:sp>
      <p:sp>
        <p:nvSpPr>
          <p:cNvPr id="4" name="Slide Number Placeholder 3"/>
          <p:cNvSpPr>
            <a:spLocks noGrp="1"/>
          </p:cNvSpPr>
          <p:nvPr>
            <p:ph type="sldNum" sz="quarter" idx="10"/>
          </p:nvPr>
        </p:nvSpPr>
        <p:spPr/>
        <p:txBody>
          <a:bodyPr/>
          <a:lstStyle/>
          <a:p>
            <a:fld id="{B0664656-19FC-7246-8332-145DF5C7ADC4}" type="slidenum">
              <a:rPr lang="en-US" smtClean="0"/>
              <a:t>8</a:t>
            </a:fld>
            <a:endParaRPr lang="en-US"/>
          </a:p>
        </p:txBody>
      </p:sp>
    </p:spTree>
    <p:extLst>
      <p:ext uri="{BB962C8B-B14F-4D97-AF65-F5344CB8AC3E}">
        <p14:creationId xmlns:p14="http://schemas.microsoft.com/office/powerpoint/2010/main" val="19721038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P368</a:t>
            </a:r>
            <a:r>
              <a:rPr lang="en-US" baseline="0" dirty="0" smtClean="0"/>
              <a:t>  369</a:t>
            </a:r>
          </a:p>
          <a:p>
            <a:r>
              <a:rPr lang="en-US" baseline="0" dirty="0" smtClean="0"/>
              <a:t>What are current challenges?</a:t>
            </a:r>
            <a:endParaRPr lang="en-US" dirty="0" smtClean="0"/>
          </a:p>
        </p:txBody>
      </p:sp>
      <p:sp>
        <p:nvSpPr>
          <p:cNvPr id="4" name="Slide Number Placeholder 3"/>
          <p:cNvSpPr>
            <a:spLocks noGrp="1"/>
          </p:cNvSpPr>
          <p:nvPr>
            <p:ph type="sldNum" sz="quarter" idx="10"/>
          </p:nvPr>
        </p:nvSpPr>
        <p:spPr/>
        <p:txBody>
          <a:bodyPr/>
          <a:lstStyle/>
          <a:p>
            <a:fld id="{B0664656-19FC-7246-8332-145DF5C7ADC4}" type="slidenum">
              <a:rPr lang="en-US" smtClean="0"/>
              <a:t>9</a:t>
            </a:fld>
            <a:endParaRPr lang="en-US"/>
          </a:p>
        </p:txBody>
      </p:sp>
    </p:spTree>
    <p:extLst>
      <p:ext uri="{BB962C8B-B14F-4D97-AF65-F5344CB8AC3E}">
        <p14:creationId xmlns:p14="http://schemas.microsoft.com/office/powerpoint/2010/main" val="19721038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P336</a:t>
            </a:r>
          </a:p>
          <a:p>
            <a:r>
              <a:rPr lang="en-US" dirty="0" smtClean="0"/>
              <a:t>Eisenhower president 1953-1961</a:t>
            </a:r>
            <a:endParaRPr lang="en-US" dirty="0"/>
          </a:p>
        </p:txBody>
      </p:sp>
      <p:sp>
        <p:nvSpPr>
          <p:cNvPr id="4" name="Slide Number Placeholder 3"/>
          <p:cNvSpPr>
            <a:spLocks noGrp="1"/>
          </p:cNvSpPr>
          <p:nvPr>
            <p:ph type="sldNum" sz="quarter" idx="10"/>
          </p:nvPr>
        </p:nvSpPr>
        <p:spPr/>
        <p:txBody>
          <a:bodyPr/>
          <a:lstStyle/>
          <a:p>
            <a:fld id="{B0664656-19FC-7246-8332-145DF5C7ADC4}" type="slidenum">
              <a:rPr lang="en-US" smtClean="0"/>
              <a:t>10</a:t>
            </a:fld>
            <a:endParaRPr lang="en-US"/>
          </a:p>
        </p:txBody>
      </p:sp>
    </p:spTree>
    <p:extLst>
      <p:ext uri="{BB962C8B-B14F-4D97-AF65-F5344CB8AC3E}">
        <p14:creationId xmlns:p14="http://schemas.microsoft.com/office/powerpoint/2010/main" val="19721038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93EB1A5-4953-4945-8363-9E50664E64B1}" type="datetimeFigureOut">
              <a:rPr lang="en-US" smtClean="0"/>
              <a:t>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8951C4-9F25-9144-A1DE-F175F204946A}" type="slidenum">
              <a:rPr lang="en-US" smtClean="0"/>
              <a:t>‹#›</a:t>
            </a:fld>
            <a:endParaRPr lang="en-US"/>
          </a:p>
        </p:txBody>
      </p:sp>
    </p:spTree>
    <p:extLst>
      <p:ext uri="{BB962C8B-B14F-4D97-AF65-F5344CB8AC3E}">
        <p14:creationId xmlns:p14="http://schemas.microsoft.com/office/powerpoint/2010/main" val="19586733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3EB1A5-4953-4945-8363-9E50664E64B1}" type="datetimeFigureOut">
              <a:rPr lang="en-US" smtClean="0"/>
              <a:t>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8951C4-9F25-9144-A1DE-F175F204946A}" type="slidenum">
              <a:rPr lang="en-US" smtClean="0"/>
              <a:t>‹#›</a:t>
            </a:fld>
            <a:endParaRPr lang="en-US"/>
          </a:p>
        </p:txBody>
      </p:sp>
    </p:spTree>
    <p:extLst>
      <p:ext uri="{BB962C8B-B14F-4D97-AF65-F5344CB8AC3E}">
        <p14:creationId xmlns:p14="http://schemas.microsoft.com/office/powerpoint/2010/main" val="41304033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3EB1A5-4953-4945-8363-9E50664E64B1}" type="datetimeFigureOut">
              <a:rPr lang="en-US" smtClean="0"/>
              <a:t>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8951C4-9F25-9144-A1DE-F175F204946A}" type="slidenum">
              <a:rPr lang="en-US" smtClean="0"/>
              <a:t>‹#›</a:t>
            </a:fld>
            <a:endParaRPr lang="en-US"/>
          </a:p>
        </p:txBody>
      </p:sp>
    </p:spTree>
    <p:extLst>
      <p:ext uri="{BB962C8B-B14F-4D97-AF65-F5344CB8AC3E}">
        <p14:creationId xmlns:p14="http://schemas.microsoft.com/office/powerpoint/2010/main" val="2581696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3EB1A5-4953-4945-8363-9E50664E64B1}" type="datetimeFigureOut">
              <a:rPr lang="en-US" smtClean="0"/>
              <a:t>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8951C4-9F25-9144-A1DE-F175F204946A}" type="slidenum">
              <a:rPr lang="en-US" smtClean="0"/>
              <a:t>‹#›</a:t>
            </a:fld>
            <a:endParaRPr lang="en-US"/>
          </a:p>
        </p:txBody>
      </p:sp>
    </p:spTree>
    <p:extLst>
      <p:ext uri="{BB962C8B-B14F-4D97-AF65-F5344CB8AC3E}">
        <p14:creationId xmlns:p14="http://schemas.microsoft.com/office/powerpoint/2010/main" val="36896094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93EB1A5-4953-4945-8363-9E50664E64B1}" type="datetimeFigureOut">
              <a:rPr lang="en-US" smtClean="0"/>
              <a:t>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8951C4-9F25-9144-A1DE-F175F204946A}" type="slidenum">
              <a:rPr lang="en-US" smtClean="0"/>
              <a:t>‹#›</a:t>
            </a:fld>
            <a:endParaRPr lang="en-US"/>
          </a:p>
        </p:txBody>
      </p:sp>
    </p:spTree>
    <p:extLst>
      <p:ext uri="{BB962C8B-B14F-4D97-AF65-F5344CB8AC3E}">
        <p14:creationId xmlns:p14="http://schemas.microsoft.com/office/powerpoint/2010/main" val="12744534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93EB1A5-4953-4945-8363-9E50664E64B1}" type="datetimeFigureOut">
              <a:rPr lang="en-US" smtClean="0"/>
              <a:t>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58951C4-9F25-9144-A1DE-F175F204946A}" type="slidenum">
              <a:rPr lang="en-US" smtClean="0"/>
              <a:t>‹#›</a:t>
            </a:fld>
            <a:endParaRPr lang="en-US"/>
          </a:p>
        </p:txBody>
      </p:sp>
    </p:spTree>
    <p:extLst>
      <p:ext uri="{BB962C8B-B14F-4D97-AF65-F5344CB8AC3E}">
        <p14:creationId xmlns:p14="http://schemas.microsoft.com/office/powerpoint/2010/main" val="2773181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93EB1A5-4953-4945-8363-9E50664E64B1}" type="datetimeFigureOut">
              <a:rPr lang="en-US" smtClean="0"/>
              <a:t>4/20/16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58951C4-9F25-9144-A1DE-F175F204946A}" type="slidenum">
              <a:rPr lang="en-US" smtClean="0"/>
              <a:t>‹#›</a:t>
            </a:fld>
            <a:endParaRPr lang="en-US"/>
          </a:p>
        </p:txBody>
      </p:sp>
    </p:spTree>
    <p:extLst>
      <p:ext uri="{BB962C8B-B14F-4D97-AF65-F5344CB8AC3E}">
        <p14:creationId xmlns:p14="http://schemas.microsoft.com/office/powerpoint/2010/main" val="33328002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93EB1A5-4953-4945-8363-9E50664E64B1}" type="datetimeFigureOut">
              <a:rPr lang="en-US" smtClean="0"/>
              <a:t>4/20/16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58951C4-9F25-9144-A1DE-F175F204946A}" type="slidenum">
              <a:rPr lang="en-US" smtClean="0"/>
              <a:t>‹#›</a:t>
            </a:fld>
            <a:endParaRPr lang="en-US"/>
          </a:p>
        </p:txBody>
      </p:sp>
    </p:spTree>
    <p:extLst>
      <p:ext uri="{BB962C8B-B14F-4D97-AF65-F5344CB8AC3E}">
        <p14:creationId xmlns:p14="http://schemas.microsoft.com/office/powerpoint/2010/main" val="24200320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93EB1A5-4953-4945-8363-9E50664E64B1}" type="datetimeFigureOut">
              <a:rPr lang="en-US" smtClean="0"/>
              <a:t>4/20/16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58951C4-9F25-9144-A1DE-F175F204946A}" type="slidenum">
              <a:rPr lang="en-US" smtClean="0"/>
              <a:t>‹#›</a:t>
            </a:fld>
            <a:endParaRPr lang="en-US"/>
          </a:p>
        </p:txBody>
      </p:sp>
    </p:spTree>
    <p:extLst>
      <p:ext uri="{BB962C8B-B14F-4D97-AF65-F5344CB8AC3E}">
        <p14:creationId xmlns:p14="http://schemas.microsoft.com/office/powerpoint/2010/main" val="12866317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93EB1A5-4953-4945-8363-9E50664E64B1}" type="datetimeFigureOut">
              <a:rPr lang="en-US" smtClean="0"/>
              <a:t>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58951C4-9F25-9144-A1DE-F175F204946A}" type="slidenum">
              <a:rPr lang="en-US" smtClean="0"/>
              <a:t>‹#›</a:t>
            </a:fld>
            <a:endParaRPr lang="en-US"/>
          </a:p>
        </p:txBody>
      </p:sp>
    </p:spTree>
    <p:extLst>
      <p:ext uri="{BB962C8B-B14F-4D97-AF65-F5344CB8AC3E}">
        <p14:creationId xmlns:p14="http://schemas.microsoft.com/office/powerpoint/2010/main" val="41908580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93EB1A5-4953-4945-8363-9E50664E64B1}" type="datetimeFigureOut">
              <a:rPr lang="en-US" smtClean="0"/>
              <a:t>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58951C4-9F25-9144-A1DE-F175F204946A}" type="slidenum">
              <a:rPr lang="en-US" smtClean="0"/>
              <a:t>‹#›</a:t>
            </a:fld>
            <a:endParaRPr lang="en-US"/>
          </a:p>
        </p:txBody>
      </p:sp>
    </p:spTree>
    <p:extLst>
      <p:ext uri="{BB962C8B-B14F-4D97-AF65-F5344CB8AC3E}">
        <p14:creationId xmlns:p14="http://schemas.microsoft.com/office/powerpoint/2010/main" val="118541077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3EB1A5-4953-4945-8363-9E50664E64B1}" type="datetimeFigureOut">
              <a:rPr lang="en-US" smtClean="0"/>
              <a:t>4/20/16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58951C4-9F25-9144-A1DE-F175F204946A}" type="slidenum">
              <a:rPr lang="en-US" smtClean="0"/>
              <a:t>‹#›</a:t>
            </a:fld>
            <a:endParaRPr lang="en-US"/>
          </a:p>
        </p:txBody>
      </p:sp>
    </p:spTree>
    <p:extLst>
      <p:ext uri="{BB962C8B-B14F-4D97-AF65-F5344CB8AC3E}">
        <p14:creationId xmlns:p14="http://schemas.microsoft.com/office/powerpoint/2010/main" val="347154390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0.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 Id="rId3"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hyperlink" Target="https://www.youtube.com/watch?v=8y06NSBBRtY"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5" Type="http://schemas.openxmlformats.org/officeDocument/2006/relationships/image" Target="../media/image9.png"/><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hyperlink" Target="http://www.jfklibrary.org"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41160" y="306751"/>
            <a:ext cx="8633544" cy="1059626"/>
          </a:xfrm>
          <a:ln>
            <a:solidFill>
              <a:schemeClr val="tx1"/>
            </a:solidFill>
          </a:ln>
        </p:spPr>
        <p:txBody>
          <a:bodyPr>
            <a:normAutofit/>
          </a:bodyPr>
          <a:lstStyle/>
          <a:p>
            <a:r>
              <a:rPr lang="en-US" sz="3600" dirty="0" smtClean="0"/>
              <a:t>How did Eisenhower shape the Cold War?</a:t>
            </a:r>
            <a:endParaRPr lang="en-US" sz="3600" dirty="0"/>
          </a:p>
        </p:txBody>
      </p:sp>
      <p:sp>
        <p:nvSpPr>
          <p:cNvPr id="3" name="Subtitle 2"/>
          <p:cNvSpPr>
            <a:spLocks noGrp="1"/>
          </p:cNvSpPr>
          <p:nvPr>
            <p:ph type="subTitle" idx="1"/>
          </p:nvPr>
        </p:nvSpPr>
        <p:spPr>
          <a:xfrm>
            <a:off x="1210826" y="1519575"/>
            <a:ext cx="6400800" cy="1752600"/>
          </a:xfrm>
        </p:spPr>
        <p:txBody>
          <a:bodyPr>
            <a:normAutofit fontScale="92500" lnSpcReduction="20000"/>
          </a:bodyPr>
          <a:lstStyle/>
          <a:p>
            <a:pPr marL="457200" indent="-457200" algn="l">
              <a:buFont typeface="Arial"/>
              <a:buChar char="•"/>
            </a:pPr>
            <a:r>
              <a:rPr lang="en-US" dirty="0" smtClean="0">
                <a:solidFill>
                  <a:schemeClr val="tx1"/>
                </a:solidFill>
              </a:rPr>
              <a:t>He used threat of nuclear war as a negotiating strategy</a:t>
            </a:r>
          </a:p>
          <a:p>
            <a:pPr marL="457200" indent="-457200" algn="l">
              <a:buFont typeface="Arial"/>
              <a:buChar char="•"/>
            </a:pPr>
            <a:r>
              <a:rPr lang="en-US" dirty="0" smtClean="0">
                <a:solidFill>
                  <a:schemeClr val="tx1"/>
                </a:solidFill>
              </a:rPr>
              <a:t>“Massive retaliation</a:t>
            </a:r>
            <a:r>
              <a:rPr lang="is-IS" dirty="0" smtClean="0">
                <a:solidFill>
                  <a:schemeClr val="tx1"/>
                </a:solidFill>
              </a:rPr>
              <a:t>”</a:t>
            </a:r>
          </a:p>
          <a:p>
            <a:pPr marL="457200" indent="-457200" algn="l">
              <a:buFont typeface="Arial"/>
              <a:buChar char="•"/>
            </a:pPr>
            <a:r>
              <a:rPr lang="en-US" dirty="0" smtClean="0">
                <a:solidFill>
                  <a:schemeClr val="tx1"/>
                </a:solidFill>
              </a:rPr>
              <a:t> “More bang for the buck”</a:t>
            </a:r>
          </a:p>
          <a:p>
            <a:endParaRPr lang="en-US" dirty="0"/>
          </a:p>
        </p:txBody>
      </p:sp>
      <p:pic>
        <p:nvPicPr>
          <p:cNvPr id="4" name="Picture 3"/>
          <p:cNvPicPr>
            <a:picLocks noChangeAspect="1"/>
          </p:cNvPicPr>
          <p:nvPr/>
        </p:nvPicPr>
        <p:blipFill>
          <a:blip r:embed="rId3"/>
          <a:stretch>
            <a:fillRect/>
          </a:stretch>
        </p:blipFill>
        <p:spPr>
          <a:xfrm>
            <a:off x="5737803" y="4211652"/>
            <a:ext cx="2977997" cy="2384771"/>
          </a:xfrm>
          <a:prstGeom prst="rect">
            <a:avLst/>
          </a:prstGeom>
        </p:spPr>
      </p:pic>
      <p:pic>
        <p:nvPicPr>
          <p:cNvPr id="5" name="Picture 4"/>
          <p:cNvPicPr>
            <a:picLocks noChangeAspect="1"/>
          </p:cNvPicPr>
          <p:nvPr/>
        </p:nvPicPr>
        <p:blipFill>
          <a:blip r:embed="rId4"/>
          <a:stretch>
            <a:fillRect/>
          </a:stretch>
        </p:blipFill>
        <p:spPr>
          <a:xfrm>
            <a:off x="573257" y="3758024"/>
            <a:ext cx="4516315" cy="2552700"/>
          </a:xfrm>
          <a:prstGeom prst="rect">
            <a:avLst/>
          </a:prstGeom>
        </p:spPr>
      </p:pic>
    </p:spTree>
    <p:extLst>
      <p:ext uri="{BB962C8B-B14F-4D97-AF65-F5344CB8AC3E}">
        <p14:creationId xmlns:p14="http://schemas.microsoft.com/office/powerpoint/2010/main" val="30995576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41160" y="306751"/>
            <a:ext cx="8633544" cy="1059626"/>
          </a:xfrm>
          <a:ln>
            <a:solidFill>
              <a:schemeClr val="tx1"/>
            </a:solidFill>
          </a:ln>
        </p:spPr>
        <p:txBody>
          <a:bodyPr>
            <a:normAutofit fontScale="90000"/>
          </a:bodyPr>
          <a:lstStyle/>
          <a:p>
            <a:r>
              <a:rPr lang="en-US" sz="3600" dirty="0"/>
              <a:t>D</a:t>
            </a:r>
            <a:r>
              <a:rPr lang="en-US" sz="3600" dirty="0" smtClean="0"/>
              <a:t>id Kennedy succeed in the chess game against the Soviet Union?</a:t>
            </a:r>
            <a:endParaRPr lang="en-US" sz="3600" dirty="0"/>
          </a:p>
        </p:txBody>
      </p:sp>
      <p:sp>
        <p:nvSpPr>
          <p:cNvPr id="3" name="Subtitle 2"/>
          <p:cNvSpPr>
            <a:spLocks noGrp="1"/>
          </p:cNvSpPr>
          <p:nvPr>
            <p:ph type="subTitle" idx="1"/>
          </p:nvPr>
        </p:nvSpPr>
        <p:spPr>
          <a:xfrm>
            <a:off x="434089" y="1576321"/>
            <a:ext cx="8440615" cy="4853681"/>
          </a:xfrm>
        </p:spPr>
        <p:txBody>
          <a:bodyPr>
            <a:normAutofit lnSpcReduction="10000"/>
          </a:bodyPr>
          <a:lstStyle/>
          <a:p>
            <a:pPr marL="457200" indent="-457200" algn="l">
              <a:buFont typeface="Arial"/>
              <a:buChar char="•"/>
            </a:pPr>
            <a:r>
              <a:rPr lang="en-US" dirty="0" smtClean="0">
                <a:solidFill>
                  <a:schemeClr val="tx1"/>
                </a:solidFill>
              </a:rPr>
              <a:t>Stalin had been dead since 1953. </a:t>
            </a:r>
            <a:r>
              <a:rPr lang="en-US" dirty="0" smtClean="0">
                <a:solidFill>
                  <a:schemeClr val="tx1"/>
                </a:solidFill>
              </a:rPr>
              <a:t>Khrushchev led the </a:t>
            </a:r>
            <a:r>
              <a:rPr lang="en-US" dirty="0" smtClean="0">
                <a:solidFill>
                  <a:schemeClr val="tx1"/>
                </a:solidFill>
              </a:rPr>
              <a:t>USSR during the 1960s.</a:t>
            </a:r>
          </a:p>
          <a:p>
            <a:pPr marL="457200" indent="-457200" algn="l">
              <a:buFont typeface="Arial"/>
              <a:buChar char="•"/>
            </a:pPr>
            <a:r>
              <a:rPr lang="en-US" dirty="0" smtClean="0">
                <a:solidFill>
                  <a:schemeClr val="tx1"/>
                </a:solidFill>
              </a:rPr>
              <a:t>Castro, who was a friend of USSR, took control of Cuba in 1959.  (Overthrew corrupt Batista.)</a:t>
            </a:r>
          </a:p>
          <a:p>
            <a:pPr marL="457200" indent="-457200" algn="l">
              <a:buFont typeface="Arial"/>
              <a:buChar char="•"/>
            </a:pPr>
            <a:r>
              <a:rPr lang="en-US" dirty="0" smtClean="0">
                <a:solidFill>
                  <a:schemeClr val="tx1"/>
                </a:solidFill>
              </a:rPr>
              <a:t>Eisenhower created plan to invade. (Communist!)</a:t>
            </a:r>
          </a:p>
          <a:p>
            <a:pPr marL="457200" indent="-457200" algn="l">
              <a:buFont typeface="Arial"/>
              <a:buChar char="•"/>
            </a:pPr>
            <a:r>
              <a:rPr lang="en-US" dirty="0" smtClean="0">
                <a:solidFill>
                  <a:schemeClr val="tx1"/>
                </a:solidFill>
              </a:rPr>
              <a:t>Kennedy adopted the plan. </a:t>
            </a:r>
            <a:r>
              <a:rPr lang="en-US" dirty="0" smtClean="0">
                <a:solidFill>
                  <a:schemeClr val="tx1"/>
                </a:solidFill>
              </a:rPr>
              <a:t>(Communist!)</a:t>
            </a:r>
          </a:p>
          <a:p>
            <a:pPr marL="457200" indent="-457200" algn="l">
              <a:buFont typeface="Arial"/>
              <a:buChar char="•"/>
            </a:pPr>
            <a:r>
              <a:rPr lang="en-US" dirty="0" smtClean="0">
                <a:solidFill>
                  <a:schemeClr val="tx1"/>
                </a:solidFill>
              </a:rPr>
              <a:t>Botched landing. Kennedy pulls the planes.</a:t>
            </a:r>
          </a:p>
          <a:p>
            <a:pPr marL="457200" indent="-457200" algn="l">
              <a:buFont typeface="Arial"/>
              <a:buChar char="•"/>
            </a:pPr>
            <a:r>
              <a:rPr lang="en-US" dirty="0" smtClean="0">
                <a:solidFill>
                  <a:schemeClr val="tx1"/>
                </a:solidFill>
              </a:rPr>
              <a:t>United States looked “weak and disorganized.”</a:t>
            </a:r>
            <a:endParaRPr lang="en-US" dirty="0">
              <a:solidFill>
                <a:schemeClr val="tx1"/>
              </a:solidFill>
            </a:endParaRPr>
          </a:p>
        </p:txBody>
      </p:sp>
    </p:spTree>
    <p:extLst>
      <p:ext uri="{BB962C8B-B14F-4D97-AF65-F5344CB8AC3E}">
        <p14:creationId xmlns:p14="http://schemas.microsoft.com/office/powerpoint/2010/main" val="17941770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41160" y="306751"/>
            <a:ext cx="8633544" cy="1059626"/>
          </a:xfrm>
          <a:ln>
            <a:solidFill>
              <a:schemeClr val="tx1"/>
            </a:solidFill>
          </a:ln>
        </p:spPr>
        <p:txBody>
          <a:bodyPr>
            <a:normAutofit fontScale="90000"/>
          </a:bodyPr>
          <a:lstStyle/>
          <a:p>
            <a:r>
              <a:rPr lang="en-US" sz="3600" dirty="0" smtClean="0"/>
              <a:t>What action did the Soviet Union take to build its reputation as being “tough” and “successful”?</a:t>
            </a:r>
            <a:endParaRPr lang="en-US" sz="3600" dirty="0"/>
          </a:p>
        </p:txBody>
      </p:sp>
      <p:sp>
        <p:nvSpPr>
          <p:cNvPr id="3" name="Subtitle 2"/>
          <p:cNvSpPr>
            <a:spLocks noGrp="1"/>
          </p:cNvSpPr>
          <p:nvPr>
            <p:ph type="subTitle" idx="1"/>
          </p:nvPr>
        </p:nvSpPr>
        <p:spPr>
          <a:xfrm>
            <a:off x="900331" y="1519574"/>
            <a:ext cx="7459897" cy="2033003"/>
          </a:xfrm>
        </p:spPr>
        <p:txBody>
          <a:bodyPr>
            <a:normAutofit fontScale="85000" lnSpcReduction="10000"/>
          </a:bodyPr>
          <a:lstStyle/>
          <a:p>
            <a:pPr marL="457200" indent="-457200" algn="l">
              <a:buFont typeface="Arial"/>
              <a:buChar char="•"/>
            </a:pPr>
            <a:r>
              <a:rPr lang="en-US" dirty="0" smtClean="0">
                <a:solidFill>
                  <a:schemeClr val="tx1"/>
                </a:solidFill>
              </a:rPr>
              <a:t>Khrushchev demanded that the United States </a:t>
            </a:r>
          </a:p>
          <a:p>
            <a:pPr algn="l"/>
            <a:r>
              <a:rPr lang="en-US" dirty="0" smtClean="0">
                <a:solidFill>
                  <a:schemeClr val="tx1"/>
                </a:solidFill>
              </a:rPr>
              <a:t>		1. recognize East Germany as a nation AND </a:t>
            </a:r>
          </a:p>
          <a:p>
            <a:pPr algn="l"/>
            <a:r>
              <a:rPr lang="en-US" dirty="0" smtClean="0">
                <a:solidFill>
                  <a:schemeClr val="tx1"/>
                </a:solidFill>
              </a:rPr>
              <a:t>		2. turn over West Berlin.</a:t>
            </a:r>
          </a:p>
          <a:p>
            <a:pPr marL="457200" indent="-457200" algn="l">
              <a:buFont typeface="Arial"/>
              <a:buChar char="•"/>
            </a:pPr>
            <a:r>
              <a:rPr lang="en-US" dirty="0" smtClean="0">
                <a:solidFill>
                  <a:schemeClr val="tx1"/>
                </a:solidFill>
              </a:rPr>
              <a:t>“No.”</a:t>
            </a:r>
          </a:p>
          <a:p>
            <a:pPr marL="457200" indent="-457200" algn="l">
              <a:buFont typeface="Arial"/>
              <a:buChar char="•"/>
            </a:pPr>
            <a:endParaRPr lang="en-US" dirty="0"/>
          </a:p>
        </p:txBody>
      </p:sp>
      <p:pic>
        <p:nvPicPr>
          <p:cNvPr id="4" name="Picture 3"/>
          <p:cNvPicPr>
            <a:picLocks noChangeAspect="1"/>
          </p:cNvPicPr>
          <p:nvPr/>
        </p:nvPicPr>
        <p:blipFill>
          <a:blip r:embed="rId3"/>
          <a:stretch>
            <a:fillRect/>
          </a:stretch>
        </p:blipFill>
        <p:spPr>
          <a:xfrm>
            <a:off x="900331" y="3772451"/>
            <a:ext cx="3289300" cy="2463800"/>
          </a:xfrm>
          <a:prstGeom prst="rect">
            <a:avLst/>
          </a:prstGeom>
        </p:spPr>
      </p:pic>
      <p:sp>
        <p:nvSpPr>
          <p:cNvPr id="5" name="TextBox 4"/>
          <p:cNvSpPr txBox="1"/>
          <p:nvPr/>
        </p:nvSpPr>
        <p:spPr>
          <a:xfrm>
            <a:off x="2066405" y="4436702"/>
            <a:ext cx="981646" cy="369332"/>
          </a:xfrm>
          <a:prstGeom prst="rect">
            <a:avLst/>
          </a:prstGeom>
          <a:noFill/>
        </p:spPr>
        <p:txBody>
          <a:bodyPr wrap="none" rtlCol="0">
            <a:spAutoFit/>
          </a:bodyPr>
          <a:lstStyle/>
          <a:p>
            <a:r>
              <a:rPr lang="en-US" dirty="0" smtClean="0"/>
              <a:t>Kill Zone</a:t>
            </a:r>
            <a:endParaRPr lang="en-US" dirty="0"/>
          </a:p>
        </p:txBody>
      </p:sp>
      <p:sp>
        <p:nvSpPr>
          <p:cNvPr id="9" name="TextBox 8"/>
          <p:cNvSpPr txBox="1"/>
          <p:nvPr/>
        </p:nvSpPr>
        <p:spPr>
          <a:xfrm>
            <a:off x="3161322" y="5858176"/>
            <a:ext cx="1028309" cy="369332"/>
          </a:xfrm>
          <a:prstGeom prst="rect">
            <a:avLst/>
          </a:prstGeom>
          <a:noFill/>
        </p:spPr>
        <p:txBody>
          <a:bodyPr wrap="none" rtlCol="0">
            <a:spAutoFit/>
          </a:bodyPr>
          <a:lstStyle/>
          <a:p>
            <a:r>
              <a:rPr lang="en-US" dirty="0" smtClean="0"/>
              <a:t>Freedom</a:t>
            </a:r>
            <a:endParaRPr lang="en-US" dirty="0"/>
          </a:p>
        </p:txBody>
      </p:sp>
      <p:sp>
        <p:nvSpPr>
          <p:cNvPr id="10" name="TextBox 9"/>
          <p:cNvSpPr txBox="1"/>
          <p:nvPr/>
        </p:nvSpPr>
        <p:spPr>
          <a:xfrm>
            <a:off x="5257299" y="3772451"/>
            <a:ext cx="3520942" cy="738664"/>
          </a:xfrm>
          <a:prstGeom prst="rect">
            <a:avLst/>
          </a:prstGeom>
          <a:noFill/>
        </p:spPr>
        <p:txBody>
          <a:bodyPr wrap="square" rtlCol="0">
            <a:spAutoFit/>
          </a:bodyPr>
          <a:lstStyle/>
          <a:p>
            <a:endParaRPr lang="en-US" dirty="0" smtClean="0"/>
          </a:p>
          <a:p>
            <a:r>
              <a:rPr lang="en-US" sz="2400" dirty="0" smtClean="0"/>
              <a:t>What price freedom?</a:t>
            </a:r>
            <a:endParaRPr lang="en-US" sz="2400" dirty="0"/>
          </a:p>
        </p:txBody>
      </p:sp>
      <p:cxnSp>
        <p:nvCxnSpPr>
          <p:cNvPr id="12" name="Straight Arrow Connector 11"/>
          <p:cNvCxnSpPr/>
          <p:nvPr/>
        </p:nvCxnSpPr>
        <p:spPr>
          <a:xfrm flipH="1">
            <a:off x="3826413" y="4511115"/>
            <a:ext cx="1736354" cy="825787"/>
          </a:xfrm>
          <a:prstGeom prst="straightConnector1">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941770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41160" y="306751"/>
            <a:ext cx="8633544" cy="1059626"/>
          </a:xfrm>
          <a:ln>
            <a:solidFill>
              <a:schemeClr val="tx1"/>
            </a:solidFill>
          </a:ln>
        </p:spPr>
        <p:txBody>
          <a:bodyPr>
            <a:normAutofit/>
          </a:bodyPr>
          <a:lstStyle/>
          <a:p>
            <a:r>
              <a:rPr lang="en-US" sz="3600" dirty="0" smtClean="0"/>
              <a:t>Why was brinkmanship risky?</a:t>
            </a:r>
            <a:endParaRPr lang="en-US" sz="3600" dirty="0"/>
          </a:p>
        </p:txBody>
      </p:sp>
      <p:sp>
        <p:nvSpPr>
          <p:cNvPr id="3" name="Subtitle 2"/>
          <p:cNvSpPr>
            <a:spLocks noGrp="1"/>
          </p:cNvSpPr>
          <p:nvPr>
            <p:ph type="subTitle" idx="1"/>
          </p:nvPr>
        </p:nvSpPr>
        <p:spPr>
          <a:xfrm>
            <a:off x="241160" y="1519575"/>
            <a:ext cx="8633544" cy="2579552"/>
          </a:xfrm>
        </p:spPr>
        <p:txBody>
          <a:bodyPr>
            <a:noAutofit/>
          </a:bodyPr>
          <a:lstStyle/>
          <a:p>
            <a:pPr marL="457200" indent="-457200" algn="l">
              <a:buFont typeface="Arial"/>
              <a:buChar char="•"/>
            </a:pPr>
            <a:r>
              <a:rPr lang="en-US" sz="2400" dirty="0" smtClean="0">
                <a:solidFill>
                  <a:schemeClr val="tx1"/>
                </a:solidFill>
              </a:rPr>
              <a:t>When China threatened, Eisenhower hinted that he would use </a:t>
            </a:r>
            <a:r>
              <a:rPr lang="is-IS" sz="2400" dirty="0" smtClean="0">
                <a:solidFill>
                  <a:schemeClr val="tx1"/>
                </a:solidFill>
              </a:rPr>
              <a:t>….China backed off.</a:t>
            </a:r>
            <a:endParaRPr lang="en-US" sz="2400" dirty="0" smtClean="0">
              <a:solidFill>
                <a:schemeClr val="tx1"/>
              </a:solidFill>
            </a:endParaRPr>
          </a:p>
          <a:p>
            <a:pPr marL="457200" indent="-457200" algn="l">
              <a:buFont typeface="Arial"/>
              <a:buChar char="•"/>
            </a:pPr>
            <a:r>
              <a:rPr lang="en-US" sz="2400" dirty="0" smtClean="0">
                <a:solidFill>
                  <a:schemeClr val="tx1"/>
                </a:solidFill>
              </a:rPr>
              <a:t>Egypt seized Suez Canal. Britain and France invaded.</a:t>
            </a:r>
          </a:p>
          <a:p>
            <a:pPr algn="l"/>
            <a:r>
              <a:rPr lang="en-US" sz="2400" dirty="0" smtClean="0">
                <a:solidFill>
                  <a:schemeClr val="tx1"/>
                </a:solidFill>
              </a:rPr>
              <a:t>		-Soviet union threatened bombs on London and Paris.</a:t>
            </a:r>
          </a:p>
          <a:p>
            <a:pPr algn="l"/>
            <a:r>
              <a:rPr lang="en-US" sz="2400" dirty="0" smtClean="0">
                <a:solidFill>
                  <a:schemeClr val="tx1"/>
                </a:solidFill>
              </a:rPr>
              <a:t>		-Stalemate</a:t>
            </a:r>
            <a:r>
              <a:rPr lang="is-IS" sz="2400" dirty="0" smtClean="0">
                <a:solidFill>
                  <a:schemeClr val="tx1"/>
                </a:solidFill>
              </a:rPr>
              <a:t>…Egypt and others under Soviet influence. USSR built the Aswan Dam.</a:t>
            </a:r>
            <a:endParaRPr lang="en-US" sz="2400" dirty="0"/>
          </a:p>
        </p:txBody>
      </p:sp>
      <p:pic>
        <p:nvPicPr>
          <p:cNvPr id="6" name="Picture 5"/>
          <p:cNvPicPr>
            <a:picLocks noChangeAspect="1"/>
          </p:cNvPicPr>
          <p:nvPr/>
        </p:nvPicPr>
        <p:blipFill>
          <a:blip r:embed="rId3"/>
          <a:stretch>
            <a:fillRect/>
          </a:stretch>
        </p:blipFill>
        <p:spPr>
          <a:xfrm>
            <a:off x="5611001" y="4212287"/>
            <a:ext cx="3263704" cy="2455937"/>
          </a:xfrm>
          <a:prstGeom prst="rect">
            <a:avLst/>
          </a:prstGeom>
        </p:spPr>
      </p:pic>
      <p:pic>
        <p:nvPicPr>
          <p:cNvPr id="7" name="Picture 6"/>
          <p:cNvPicPr>
            <a:picLocks noChangeAspect="1"/>
          </p:cNvPicPr>
          <p:nvPr/>
        </p:nvPicPr>
        <p:blipFill>
          <a:blip r:embed="rId4"/>
          <a:stretch>
            <a:fillRect/>
          </a:stretch>
        </p:blipFill>
        <p:spPr>
          <a:xfrm>
            <a:off x="947672" y="4606398"/>
            <a:ext cx="3004057" cy="2061825"/>
          </a:xfrm>
          <a:prstGeom prst="rect">
            <a:avLst/>
          </a:prstGeom>
        </p:spPr>
      </p:pic>
    </p:spTree>
    <p:extLst>
      <p:ext uri="{BB962C8B-B14F-4D97-AF65-F5344CB8AC3E}">
        <p14:creationId xmlns:p14="http://schemas.microsoft.com/office/powerpoint/2010/main" val="646812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41160" y="306751"/>
            <a:ext cx="8633544" cy="1059626"/>
          </a:xfrm>
          <a:ln>
            <a:solidFill>
              <a:schemeClr val="tx1"/>
            </a:solidFill>
          </a:ln>
        </p:spPr>
        <p:txBody>
          <a:bodyPr>
            <a:normAutofit/>
          </a:bodyPr>
          <a:lstStyle/>
          <a:p>
            <a:r>
              <a:rPr lang="en-US" sz="3600" dirty="0" smtClean="0"/>
              <a:t>What did covert operations accomplish?</a:t>
            </a:r>
            <a:endParaRPr lang="en-US" sz="3600" dirty="0"/>
          </a:p>
        </p:txBody>
      </p:sp>
      <p:sp>
        <p:nvSpPr>
          <p:cNvPr id="3" name="Subtitle 2"/>
          <p:cNvSpPr>
            <a:spLocks noGrp="1"/>
          </p:cNvSpPr>
          <p:nvPr>
            <p:ph type="subTitle" idx="1"/>
          </p:nvPr>
        </p:nvSpPr>
        <p:spPr>
          <a:xfrm>
            <a:off x="241160" y="1519574"/>
            <a:ext cx="8633543" cy="5087253"/>
          </a:xfrm>
        </p:spPr>
        <p:txBody>
          <a:bodyPr>
            <a:noAutofit/>
          </a:bodyPr>
          <a:lstStyle/>
          <a:p>
            <a:pPr marL="457200" indent="-457200" algn="l">
              <a:buFont typeface="Arial"/>
              <a:buChar char="•"/>
            </a:pPr>
            <a:r>
              <a:rPr lang="en-US" sz="2400" dirty="0" smtClean="0">
                <a:solidFill>
                  <a:schemeClr val="tx1"/>
                </a:solidFill>
              </a:rPr>
              <a:t>Iran’s </a:t>
            </a:r>
            <a:r>
              <a:rPr lang="en-US" sz="2400" dirty="0" err="1" smtClean="0">
                <a:solidFill>
                  <a:schemeClr val="tx1"/>
                </a:solidFill>
              </a:rPr>
              <a:t>Mossadegh</a:t>
            </a:r>
            <a:r>
              <a:rPr lang="en-US" sz="2400" dirty="0" smtClean="0">
                <a:solidFill>
                  <a:schemeClr val="tx1"/>
                </a:solidFill>
              </a:rPr>
              <a:t> nationalized oil industry in 1953.</a:t>
            </a:r>
          </a:p>
          <a:p>
            <a:pPr algn="l"/>
            <a:r>
              <a:rPr lang="en-US" sz="2400" dirty="0" smtClean="0">
                <a:solidFill>
                  <a:schemeClr val="tx1"/>
                </a:solidFill>
              </a:rPr>
              <a:t>		-United States feared Iran pro Soviet Union.</a:t>
            </a:r>
          </a:p>
          <a:p>
            <a:pPr algn="l"/>
            <a:r>
              <a:rPr lang="en-US" sz="2400" dirty="0" smtClean="0">
                <a:solidFill>
                  <a:schemeClr val="tx1"/>
                </a:solidFill>
              </a:rPr>
              <a:t>		-U.S. sent in CIA to arrange coup to remove </a:t>
            </a:r>
            <a:r>
              <a:rPr lang="en-US" sz="2400" dirty="0" err="1" smtClean="0">
                <a:solidFill>
                  <a:schemeClr val="tx1"/>
                </a:solidFill>
              </a:rPr>
              <a:t>Mossadegh</a:t>
            </a:r>
            <a:r>
              <a:rPr lang="en-US" sz="2400" dirty="0" smtClean="0">
                <a:solidFill>
                  <a:schemeClr val="tx1"/>
                </a:solidFill>
              </a:rPr>
              <a:t> and put in puppet for the United States.</a:t>
            </a:r>
          </a:p>
          <a:p>
            <a:pPr marL="457200" indent="-457200" algn="l">
              <a:buFont typeface="Arial"/>
              <a:buChar char="•"/>
            </a:pPr>
            <a:r>
              <a:rPr lang="en-US" sz="2400" dirty="0" smtClean="0">
                <a:solidFill>
                  <a:schemeClr val="tx1"/>
                </a:solidFill>
              </a:rPr>
              <a:t>Guatemala chose a communist leaning president in 1954. </a:t>
            </a:r>
          </a:p>
          <a:p>
            <a:pPr algn="l"/>
            <a:r>
              <a:rPr lang="en-US" sz="2400" dirty="0" smtClean="0">
                <a:solidFill>
                  <a:schemeClr val="tx1"/>
                </a:solidFill>
              </a:rPr>
              <a:t>		-This president wanted to nationalize the farm production of bananas, which would hurt American owned United Fruit Company.</a:t>
            </a:r>
          </a:p>
          <a:p>
            <a:pPr lvl="1" algn="l"/>
            <a:r>
              <a:rPr lang="en-US" sz="2400" dirty="0" smtClean="0">
                <a:solidFill>
                  <a:schemeClr val="tx1"/>
                </a:solidFill>
              </a:rPr>
              <a:t>	-The CIA assembled an army in Guatemala to push out the president and install a president who was pro United States.</a:t>
            </a:r>
          </a:p>
          <a:p>
            <a:pPr marL="457200" indent="-457200" algn="l">
              <a:buFont typeface="Arial"/>
              <a:buChar char="•"/>
            </a:pPr>
            <a:r>
              <a:rPr lang="en-US" sz="2400" dirty="0" smtClean="0">
                <a:solidFill>
                  <a:schemeClr val="tx1"/>
                </a:solidFill>
              </a:rPr>
              <a:t>United States U-2 spy plane shot down in 1960.</a:t>
            </a:r>
          </a:p>
          <a:p>
            <a:pPr algn="l"/>
            <a:r>
              <a:rPr lang="en-US" sz="2400" dirty="0" smtClean="0">
                <a:solidFill>
                  <a:schemeClr val="tx1"/>
                </a:solidFill>
              </a:rPr>
              <a:t>		-Soviet Union and United States summit canceled by Khrushchev.</a:t>
            </a:r>
          </a:p>
          <a:p>
            <a:pPr algn="l"/>
            <a:r>
              <a:rPr lang="en-US" sz="2400" dirty="0" smtClean="0">
                <a:solidFill>
                  <a:schemeClr val="tx1"/>
                </a:solidFill>
              </a:rPr>
              <a:t>		</a:t>
            </a:r>
            <a:endParaRPr lang="en-US" sz="2400" dirty="0">
              <a:solidFill>
                <a:schemeClr val="tx1"/>
              </a:solidFill>
            </a:endParaRPr>
          </a:p>
        </p:txBody>
      </p:sp>
    </p:spTree>
    <p:extLst>
      <p:ext uri="{BB962C8B-B14F-4D97-AF65-F5344CB8AC3E}">
        <p14:creationId xmlns:p14="http://schemas.microsoft.com/office/powerpoint/2010/main" val="646812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215900" y="635000"/>
            <a:ext cx="4838700" cy="4838700"/>
          </a:xfrm>
          <a:prstGeom prst="rect">
            <a:avLst/>
          </a:prstGeom>
        </p:spPr>
      </p:pic>
      <p:pic>
        <p:nvPicPr>
          <p:cNvPr id="7" name="Picture 6"/>
          <p:cNvPicPr>
            <a:picLocks noChangeAspect="1"/>
          </p:cNvPicPr>
          <p:nvPr/>
        </p:nvPicPr>
        <p:blipFill>
          <a:blip r:embed="rId3"/>
          <a:stretch>
            <a:fillRect/>
          </a:stretch>
        </p:blipFill>
        <p:spPr>
          <a:xfrm>
            <a:off x="5206999" y="3653970"/>
            <a:ext cx="3684113" cy="2759529"/>
          </a:xfrm>
          <a:prstGeom prst="rect">
            <a:avLst/>
          </a:prstGeom>
        </p:spPr>
      </p:pic>
    </p:spTree>
    <p:extLst>
      <p:ext uri="{BB962C8B-B14F-4D97-AF65-F5344CB8AC3E}">
        <p14:creationId xmlns:p14="http://schemas.microsoft.com/office/powerpoint/2010/main" val="16328848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41160" y="306751"/>
            <a:ext cx="8633544" cy="1059626"/>
          </a:xfrm>
          <a:ln>
            <a:solidFill>
              <a:schemeClr val="tx1"/>
            </a:solidFill>
          </a:ln>
        </p:spPr>
        <p:txBody>
          <a:bodyPr>
            <a:normAutofit fontScale="90000"/>
          </a:bodyPr>
          <a:lstStyle/>
          <a:p>
            <a:r>
              <a:rPr lang="en-US" sz="3600" dirty="0" smtClean="0"/>
              <a:t>Why did Eisenhower fear the military-industrial complex?</a:t>
            </a:r>
            <a:endParaRPr lang="en-US" sz="3600" dirty="0"/>
          </a:p>
        </p:txBody>
      </p:sp>
      <p:sp>
        <p:nvSpPr>
          <p:cNvPr id="3" name="Subtitle 2"/>
          <p:cNvSpPr>
            <a:spLocks noGrp="1"/>
          </p:cNvSpPr>
          <p:nvPr>
            <p:ph type="subTitle" idx="1"/>
          </p:nvPr>
        </p:nvSpPr>
        <p:spPr>
          <a:xfrm>
            <a:off x="482321" y="5457951"/>
            <a:ext cx="8392383" cy="714851"/>
          </a:xfrm>
        </p:spPr>
        <p:txBody>
          <a:bodyPr>
            <a:normAutofit/>
          </a:bodyPr>
          <a:lstStyle/>
          <a:p>
            <a:pPr marL="457200" indent="-457200" algn="l">
              <a:buFont typeface="Arial"/>
              <a:buChar char="•"/>
            </a:pPr>
            <a:r>
              <a:rPr lang="en-US" sz="2400" u="sng" dirty="0">
                <a:hlinkClick r:id="rId3"/>
              </a:rPr>
              <a:t>https://www.youtube.com/watch?v=8y06NSBBRtY</a:t>
            </a:r>
            <a:r>
              <a:rPr lang="en-US" sz="2400" dirty="0" smtClean="0">
                <a:effectLst/>
              </a:rPr>
              <a:t> </a:t>
            </a:r>
            <a:endParaRPr lang="en-US" sz="2400" dirty="0"/>
          </a:p>
        </p:txBody>
      </p:sp>
      <p:sp>
        <p:nvSpPr>
          <p:cNvPr id="6" name="Rectangle 5"/>
          <p:cNvSpPr/>
          <p:nvPr/>
        </p:nvSpPr>
        <p:spPr>
          <a:xfrm>
            <a:off x="659172" y="1864701"/>
            <a:ext cx="8086913" cy="3359676"/>
          </a:xfrm>
          <a:prstGeom prst="rect">
            <a:avLst/>
          </a:prstGeom>
          <a:solidFill>
            <a:schemeClr val="bg1"/>
          </a:solid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46812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41160" y="306751"/>
            <a:ext cx="8633544" cy="1059626"/>
          </a:xfrm>
          <a:ln>
            <a:solidFill>
              <a:schemeClr val="tx1"/>
            </a:solidFill>
          </a:ln>
        </p:spPr>
        <p:txBody>
          <a:bodyPr>
            <a:normAutofit fontScale="90000"/>
          </a:bodyPr>
          <a:lstStyle/>
          <a:p>
            <a:r>
              <a:rPr lang="en-US" sz="3600" dirty="0" smtClean="0"/>
              <a:t>Was Obama the first president to leverage new technology to win an election?</a:t>
            </a:r>
            <a:endParaRPr lang="en-US" sz="3600" dirty="0"/>
          </a:p>
        </p:txBody>
      </p:sp>
      <p:sp>
        <p:nvSpPr>
          <p:cNvPr id="3" name="Subtitle 2"/>
          <p:cNvSpPr>
            <a:spLocks noGrp="1"/>
          </p:cNvSpPr>
          <p:nvPr>
            <p:ph type="subTitle" idx="1"/>
          </p:nvPr>
        </p:nvSpPr>
        <p:spPr>
          <a:xfrm>
            <a:off x="900331" y="1519574"/>
            <a:ext cx="7459897" cy="2798426"/>
          </a:xfrm>
        </p:spPr>
        <p:txBody>
          <a:bodyPr>
            <a:normAutofit/>
          </a:bodyPr>
          <a:lstStyle/>
          <a:p>
            <a:pPr marL="457200" indent="-457200" algn="l">
              <a:buFont typeface="Arial"/>
              <a:buChar char="•"/>
            </a:pPr>
            <a:r>
              <a:rPr lang="en-US" dirty="0" smtClean="0">
                <a:solidFill>
                  <a:schemeClr val="tx1"/>
                </a:solidFill>
              </a:rPr>
              <a:t>Both Nixon and Kennedy used television heavily, but the televised debates favored Kennedy. </a:t>
            </a:r>
          </a:p>
          <a:p>
            <a:pPr marL="457200" indent="-457200" algn="l">
              <a:buFont typeface="Arial"/>
              <a:buChar char="•"/>
            </a:pPr>
            <a:r>
              <a:rPr lang="en-US" dirty="0" smtClean="0">
                <a:solidFill>
                  <a:schemeClr val="tx1"/>
                </a:solidFill>
              </a:rPr>
              <a:t>Kennedy won by a margin of .0017.</a:t>
            </a:r>
          </a:p>
          <a:p>
            <a:pPr marL="457200" indent="-457200" algn="l">
              <a:buFont typeface="Arial"/>
              <a:buChar char="•"/>
            </a:pPr>
            <a:r>
              <a:rPr lang="en-US" dirty="0" smtClean="0">
                <a:solidFill>
                  <a:schemeClr val="tx1"/>
                </a:solidFill>
              </a:rPr>
              <a:t>In the electoral college 303 to 219.</a:t>
            </a:r>
          </a:p>
          <a:p>
            <a:pPr marL="457200" indent="-457200" algn="l">
              <a:buFont typeface="Arial"/>
              <a:buChar char="•"/>
            </a:pPr>
            <a:endParaRPr lang="en-US" dirty="0"/>
          </a:p>
        </p:txBody>
      </p:sp>
      <p:pic>
        <p:nvPicPr>
          <p:cNvPr id="7" name="Picture 6"/>
          <p:cNvPicPr>
            <a:picLocks noChangeAspect="1"/>
          </p:cNvPicPr>
          <p:nvPr/>
        </p:nvPicPr>
        <p:blipFill>
          <a:blip r:embed="rId3"/>
          <a:stretch>
            <a:fillRect/>
          </a:stretch>
        </p:blipFill>
        <p:spPr>
          <a:xfrm>
            <a:off x="6572629" y="4347912"/>
            <a:ext cx="2302075" cy="1429923"/>
          </a:xfrm>
          <a:prstGeom prst="rect">
            <a:avLst/>
          </a:prstGeom>
        </p:spPr>
      </p:pic>
      <p:pic>
        <p:nvPicPr>
          <p:cNvPr id="8" name="Picture 7"/>
          <p:cNvPicPr>
            <a:picLocks noChangeAspect="1"/>
          </p:cNvPicPr>
          <p:nvPr/>
        </p:nvPicPr>
        <p:blipFill>
          <a:blip r:embed="rId4"/>
          <a:stretch>
            <a:fillRect/>
          </a:stretch>
        </p:blipFill>
        <p:spPr>
          <a:xfrm>
            <a:off x="241160" y="4318000"/>
            <a:ext cx="3429000" cy="2374900"/>
          </a:xfrm>
          <a:prstGeom prst="rect">
            <a:avLst/>
          </a:prstGeom>
        </p:spPr>
      </p:pic>
      <p:pic>
        <p:nvPicPr>
          <p:cNvPr id="9" name="Picture 8"/>
          <p:cNvPicPr>
            <a:picLocks noChangeAspect="1"/>
          </p:cNvPicPr>
          <p:nvPr/>
        </p:nvPicPr>
        <p:blipFill>
          <a:blip r:embed="rId5"/>
          <a:stretch>
            <a:fillRect/>
          </a:stretch>
        </p:blipFill>
        <p:spPr>
          <a:xfrm>
            <a:off x="3851729" y="4693902"/>
            <a:ext cx="2720900" cy="1787739"/>
          </a:xfrm>
          <a:prstGeom prst="rect">
            <a:avLst/>
          </a:prstGeom>
        </p:spPr>
      </p:pic>
    </p:spTree>
    <p:extLst>
      <p:ext uri="{BB962C8B-B14F-4D97-AF65-F5344CB8AC3E}">
        <p14:creationId xmlns:p14="http://schemas.microsoft.com/office/powerpoint/2010/main" val="646812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41160" y="306751"/>
            <a:ext cx="8633544" cy="1059626"/>
          </a:xfrm>
          <a:ln>
            <a:solidFill>
              <a:schemeClr val="tx1"/>
            </a:solidFill>
          </a:ln>
        </p:spPr>
        <p:txBody>
          <a:bodyPr>
            <a:normAutofit/>
          </a:bodyPr>
          <a:lstStyle/>
          <a:p>
            <a:r>
              <a:rPr lang="en-US" sz="3600" dirty="0" smtClean="0"/>
              <a:t>Was Kennedy a progressive president?</a:t>
            </a:r>
            <a:endParaRPr lang="en-US" sz="3600" dirty="0"/>
          </a:p>
        </p:txBody>
      </p:sp>
      <p:sp>
        <p:nvSpPr>
          <p:cNvPr id="3" name="Subtitle 2"/>
          <p:cNvSpPr>
            <a:spLocks noGrp="1"/>
          </p:cNvSpPr>
          <p:nvPr>
            <p:ph type="subTitle" idx="1"/>
          </p:nvPr>
        </p:nvSpPr>
        <p:spPr>
          <a:xfrm>
            <a:off x="530553" y="1712473"/>
            <a:ext cx="8006527" cy="4942579"/>
          </a:xfrm>
          <a:ln>
            <a:solidFill>
              <a:schemeClr val="tx1"/>
            </a:solidFill>
          </a:ln>
        </p:spPr>
        <p:txBody>
          <a:bodyPr>
            <a:normAutofit/>
          </a:bodyPr>
          <a:lstStyle/>
          <a:p>
            <a:pPr marL="457200" indent="-457200" algn="l">
              <a:buFont typeface="Arial"/>
              <a:buChar char="•"/>
            </a:pPr>
            <a:r>
              <a:rPr lang="en-US" sz="2800" dirty="0" smtClean="0">
                <a:solidFill>
                  <a:schemeClr val="tx1"/>
                </a:solidFill>
              </a:rPr>
              <a:t>He tried to persuade businesses to lower costs.</a:t>
            </a:r>
          </a:p>
          <a:p>
            <a:pPr marL="457200" indent="-457200" algn="l">
              <a:buFont typeface="Arial"/>
              <a:buChar char="•"/>
            </a:pPr>
            <a:r>
              <a:rPr lang="en-US" sz="2800" dirty="0" smtClean="0">
                <a:solidFill>
                  <a:schemeClr val="tx1"/>
                </a:solidFill>
              </a:rPr>
              <a:t>He persuaded Congress to raise the minimum wage and fund low income housing.</a:t>
            </a:r>
          </a:p>
          <a:p>
            <a:pPr marL="457200" indent="-457200" algn="l">
              <a:buFont typeface="Arial"/>
              <a:buChar char="•"/>
            </a:pPr>
            <a:r>
              <a:rPr lang="en-US" sz="2800" dirty="0" smtClean="0">
                <a:solidFill>
                  <a:schemeClr val="tx1"/>
                </a:solidFill>
              </a:rPr>
              <a:t>Commission on the Status of Women; but no woman appointed to cabinet.</a:t>
            </a:r>
          </a:p>
          <a:p>
            <a:pPr marL="457200" indent="-457200" algn="l">
              <a:buFont typeface="Arial"/>
              <a:buChar char="•"/>
            </a:pPr>
            <a:r>
              <a:rPr lang="en-US" sz="2800" dirty="0" smtClean="0">
                <a:solidFill>
                  <a:schemeClr val="tx1"/>
                </a:solidFill>
              </a:rPr>
              <a:t>Panel on Mental Retardation</a:t>
            </a:r>
          </a:p>
          <a:p>
            <a:pPr marL="457200" indent="-457200" algn="l">
              <a:buFont typeface="Arial"/>
              <a:buChar char="•"/>
            </a:pPr>
            <a:r>
              <a:rPr lang="en-US" sz="2800" dirty="0" smtClean="0">
                <a:solidFill>
                  <a:schemeClr val="tx1"/>
                </a:solidFill>
              </a:rPr>
              <a:t>Kennedy did not take definitive action on civil rights. He was cautious. </a:t>
            </a:r>
            <a:r>
              <a:rPr lang="en-US" sz="2800" dirty="0" smtClean="0">
                <a:solidFill>
                  <a:schemeClr val="tx1"/>
                </a:solidFill>
                <a:hlinkClick r:id="rId3"/>
              </a:rPr>
              <a:t>www.jfklibrary.org</a:t>
            </a:r>
            <a:endParaRPr lang="en-US" sz="2800" dirty="0" smtClean="0">
              <a:solidFill>
                <a:schemeClr val="tx1"/>
              </a:solidFill>
            </a:endParaRPr>
          </a:p>
          <a:p>
            <a:pPr marL="457200" indent="-457200" algn="l">
              <a:buFont typeface="Arial"/>
              <a:buChar char="•"/>
            </a:pPr>
            <a:r>
              <a:rPr lang="en-US" sz="2800" dirty="0" smtClean="0">
                <a:solidFill>
                  <a:schemeClr val="tx1"/>
                </a:solidFill>
              </a:rPr>
              <a:t>He engaged in the Space Race.</a:t>
            </a:r>
          </a:p>
          <a:p>
            <a:pPr marL="457200" indent="-457200" algn="l">
              <a:buFont typeface="Arial"/>
              <a:buChar char="•"/>
            </a:pPr>
            <a:r>
              <a:rPr lang="en-US" sz="2800" dirty="0" smtClean="0">
                <a:solidFill>
                  <a:schemeClr val="tx1"/>
                </a:solidFill>
              </a:rPr>
              <a:t>Kennedy started the Peace Corps.</a:t>
            </a:r>
            <a:endParaRPr lang="en-US" sz="2800" dirty="0"/>
          </a:p>
        </p:txBody>
      </p:sp>
    </p:spTree>
    <p:extLst>
      <p:ext uri="{BB962C8B-B14F-4D97-AF65-F5344CB8AC3E}">
        <p14:creationId xmlns:p14="http://schemas.microsoft.com/office/powerpoint/2010/main" val="17941770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41160" y="306751"/>
            <a:ext cx="8633544" cy="1397200"/>
          </a:xfrm>
          <a:ln>
            <a:solidFill>
              <a:schemeClr val="tx1"/>
            </a:solidFill>
          </a:ln>
        </p:spPr>
        <p:txBody>
          <a:bodyPr>
            <a:normAutofit fontScale="90000"/>
          </a:bodyPr>
          <a:lstStyle/>
          <a:p>
            <a:r>
              <a:rPr lang="en-US" sz="3600" dirty="0" smtClean="0"/>
              <a:t>As the United States settled into its role as a great world power, how did it shift its approach to the </a:t>
            </a:r>
            <a:r>
              <a:rPr lang="en-US" sz="3600" i="1" dirty="0" smtClean="0"/>
              <a:t>welfare of the individual</a:t>
            </a:r>
            <a:r>
              <a:rPr lang="en-US" sz="3600" dirty="0" smtClean="0"/>
              <a:t>?</a:t>
            </a:r>
            <a:endParaRPr lang="en-US" sz="3600" dirty="0"/>
          </a:p>
        </p:txBody>
      </p:sp>
      <p:sp>
        <p:nvSpPr>
          <p:cNvPr id="3" name="Subtitle 2"/>
          <p:cNvSpPr>
            <a:spLocks noGrp="1"/>
          </p:cNvSpPr>
          <p:nvPr>
            <p:ph type="subTitle" idx="1"/>
          </p:nvPr>
        </p:nvSpPr>
        <p:spPr>
          <a:xfrm>
            <a:off x="900331" y="1969674"/>
            <a:ext cx="7459897" cy="4572854"/>
          </a:xfrm>
        </p:spPr>
        <p:txBody>
          <a:bodyPr>
            <a:normAutofit fontScale="85000" lnSpcReduction="20000"/>
          </a:bodyPr>
          <a:lstStyle/>
          <a:p>
            <a:pPr marL="457200" indent="-457200" algn="l">
              <a:buFont typeface="Arial"/>
              <a:buChar char="•"/>
            </a:pPr>
            <a:r>
              <a:rPr lang="en-US" dirty="0" smtClean="0">
                <a:solidFill>
                  <a:schemeClr val="tx1"/>
                </a:solidFill>
              </a:rPr>
              <a:t>Baker v. Carr: “one person, one vote”</a:t>
            </a:r>
          </a:p>
          <a:p>
            <a:pPr algn="l"/>
            <a:r>
              <a:rPr lang="en-US" dirty="0" smtClean="0">
                <a:solidFill>
                  <a:schemeClr val="tx1"/>
                </a:solidFill>
              </a:rPr>
              <a:t>		-Redistricting to achieve fairness</a:t>
            </a:r>
          </a:p>
          <a:p>
            <a:pPr marL="457200" indent="-457200" algn="l">
              <a:buFont typeface="Arial"/>
              <a:buChar char="•"/>
            </a:pPr>
            <a:r>
              <a:rPr lang="en-US" dirty="0" err="1" smtClean="0">
                <a:solidFill>
                  <a:schemeClr val="tx1"/>
                </a:solidFill>
              </a:rPr>
              <a:t>Mapp</a:t>
            </a:r>
            <a:r>
              <a:rPr lang="en-US" dirty="0">
                <a:solidFill>
                  <a:schemeClr val="tx1"/>
                </a:solidFill>
              </a:rPr>
              <a:t> </a:t>
            </a:r>
            <a:r>
              <a:rPr lang="en-US" dirty="0" smtClean="0">
                <a:solidFill>
                  <a:schemeClr val="tx1"/>
                </a:solidFill>
              </a:rPr>
              <a:t>v. Ohio: “state courts could not look at evidence that had been gathered in violation of the Constitution”</a:t>
            </a:r>
          </a:p>
          <a:p>
            <a:pPr marL="457200" indent="-457200" algn="l">
              <a:buFont typeface="Arial"/>
              <a:buChar char="•"/>
            </a:pPr>
            <a:r>
              <a:rPr lang="en-US" dirty="0" smtClean="0">
                <a:solidFill>
                  <a:schemeClr val="tx1"/>
                </a:solidFill>
              </a:rPr>
              <a:t>Miranda v. Arizona: “government officials must inform suspects of their rights”</a:t>
            </a:r>
          </a:p>
          <a:p>
            <a:pPr marL="457200" indent="-457200" algn="l">
              <a:buFont typeface="Arial"/>
              <a:buChar char="•"/>
            </a:pPr>
            <a:r>
              <a:rPr lang="en-US" dirty="0" smtClean="0">
                <a:solidFill>
                  <a:schemeClr val="tx1"/>
                </a:solidFill>
              </a:rPr>
              <a:t>Engel v. Vitale: “no enforced prayer in public schools”</a:t>
            </a:r>
          </a:p>
          <a:p>
            <a:pPr marL="457200" indent="-457200" algn="l">
              <a:buFont typeface="Arial"/>
              <a:buChar char="•"/>
            </a:pPr>
            <a:r>
              <a:rPr lang="en-US" dirty="0" err="1" smtClean="0">
                <a:solidFill>
                  <a:schemeClr val="tx1"/>
                </a:solidFill>
              </a:rPr>
              <a:t>Grisworld</a:t>
            </a:r>
            <a:r>
              <a:rPr lang="en-US" dirty="0" smtClean="0">
                <a:solidFill>
                  <a:schemeClr val="tx1"/>
                </a:solidFill>
              </a:rPr>
              <a:t> v. Connecticut: “citizens have privacy right to use contraceptive”</a:t>
            </a:r>
          </a:p>
          <a:p>
            <a:pPr marL="457200" indent="-457200" algn="l">
              <a:buFont typeface="Arial"/>
              <a:buChar char="•"/>
            </a:pPr>
            <a:endParaRPr lang="en-US" dirty="0"/>
          </a:p>
        </p:txBody>
      </p:sp>
    </p:spTree>
    <p:extLst>
      <p:ext uri="{BB962C8B-B14F-4D97-AF65-F5344CB8AC3E}">
        <p14:creationId xmlns:p14="http://schemas.microsoft.com/office/powerpoint/2010/main" val="17941770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41160" y="306751"/>
            <a:ext cx="8633544" cy="1059626"/>
          </a:xfrm>
          <a:ln>
            <a:solidFill>
              <a:schemeClr val="tx1"/>
            </a:solidFill>
          </a:ln>
        </p:spPr>
        <p:txBody>
          <a:bodyPr>
            <a:normAutofit fontScale="90000"/>
          </a:bodyPr>
          <a:lstStyle/>
          <a:p>
            <a:r>
              <a:rPr lang="en-US" sz="3600" dirty="0" smtClean="0"/>
              <a:t>Technology improves lives, but do nations use it as a form or reputation building?</a:t>
            </a:r>
            <a:endParaRPr lang="en-US" sz="3600" dirty="0"/>
          </a:p>
        </p:txBody>
      </p:sp>
      <p:sp>
        <p:nvSpPr>
          <p:cNvPr id="3" name="Subtitle 2"/>
          <p:cNvSpPr>
            <a:spLocks noGrp="1"/>
          </p:cNvSpPr>
          <p:nvPr>
            <p:ph type="subTitle" idx="1"/>
          </p:nvPr>
        </p:nvSpPr>
        <p:spPr>
          <a:xfrm>
            <a:off x="241161" y="1616023"/>
            <a:ext cx="8633544" cy="4990805"/>
          </a:xfrm>
        </p:spPr>
        <p:txBody>
          <a:bodyPr>
            <a:normAutofit/>
          </a:bodyPr>
          <a:lstStyle/>
          <a:p>
            <a:pPr marL="457200" indent="-457200" algn="l">
              <a:buFont typeface="Arial"/>
              <a:buChar char="•"/>
            </a:pPr>
            <a:r>
              <a:rPr lang="en-US" dirty="0" smtClean="0">
                <a:solidFill>
                  <a:schemeClr val="tx1"/>
                </a:solidFill>
              </a:rPr>
              <a:t>Sputnik 1957</a:t>
            </a:r>
          </a:p>
          <a:p>
            <a:pPr marL="457200" indent="-457200" algn="l">
              <a:buFont typeface="Arial"/>
              <a:buChar char="•"/>
            </a:pPr>
            <a:r>
              <a:rPr lang="en-US" dirty="0" smtClean="0">
                <a:solidFill>
                  <a:schemeClr val="tx1"/>
                </a:solidFill>
              </a:rPr>
              <a:t>Gagarin (</a:t>
            </a:r>
            <a:r>
              <a:rPr lang="en-US" dirty="0" err="1" smtClean="0">
                <a:solidFill>
                  <a:schemeClr val="tx1"/>
                </a:solidFill>
              </a:rPr>
              <a:t>guh</a:t>
            </a:r>
            <a:r>
              <a:rPr lang="en-US" dirty="0" smtClean="0">
                <a:solidFill>
                  <a:schemeClr val="tx1"/>
                </a:solidFill>
              </a:rPr>
              <a:t>-GAHR-</a:t>
            </a:r>
            <a:r>
              <a:rPr lang="en-US" dirty="0" err="1" smtClean="0">
                <a:solidFill>
                  <a:schemeClr val="tx1"/>
                </a:solidFill>
              </a:rPr>
              <a:t>uhn</a:t>
            </a:r>
            <a:r>
              <a:rPr lang="en-US" dirty="0" smtClean="0">
                <a:solidFill>
                  <a:schemeClr val="tx1"/>
                </a:solidFill>
              </a:rPr>
              <a:t>) orbits earth 1961</a:t>
            </a:r>
          </a:p>
          <a:p>
            <a:pPr marL="457200" indent="-457200" algn="l">
              <a:buFont typeface="Arial"/>
              <a:buChar char="•"/>
            </a:pPr>
            <a:r>
              <a:rPr lang="en-US" dirty="0" smtClean="0">
                <a:solidFill>
                  <a:schemeClr val="tx1"/>
                </a:solidFill>
              </a:rPr>
              <a:t>Kennedy commits, “man on the moon this decade” [He never saw it.]</a:t>
            </a:r>
          </a:p>
          <a:p>
            <a:pPr marL="457200" indent="-457200" algn="l">
              <a:buFont typeface="Arial"/>
              <a:buChar char="•"/>
            </a:pPr>
            <a:r>
              <a:rPr lang="en-US" dirty="0" smtClean="0">
                <a:solidFill>
                  <a:schemeClr val="tx1"/>
                </a:solidFill>
              </a:rPr>
              <a:t>Glenn orbits earth 1962</a:t>
            </a:r>
          </a:p>
          <a:p>
            <a:pPr marL="457200" indent="-457200" algn="l">
              <a:buFont typeface="Arial"/>
              <a:buChar char="•"/>
            </a:pPr>
            <a:r>
              <a:rPr lang="en-US" dirty="0" smtClean="0">
                <a:solidFill>
                  <a:schemeClr val="tx1"/>
                </a:solidFill>
              </a:rPr>
              <a:t>United States landed on the moon 1969</a:t>
            </a:r>
          </a:p>
          <a:p>
            <a:pPr algn="l"/>
            <a:endParaRPr lang="en-US" dirty="0">
              <a:solidFill>
                <a:schemeClr val="tx1"/>
              </a:solidFill>
            </a:endParaRPr>
          </a:p>
          <a:p>
            <a:r>
              <a:rPr lang="en-US" i="1" dirty="0" smtClean="0">
                <a:solidFill>
                  <a:schemeClr val="tx1"/>
                </a:solidFill>
              </a:rPr>
              <a:t>Current challenges you will face this century?</a:t>
            </a:r>
          </a:p>
          <a:p>
            <a:pPr marL="457200" indent="-457200" algn="l">
              <a:buFont typeface="Arial"/>
              <a:buChar char="•"/>
            </a:pPr>
            <a:endParaRPr lang="en-US" dirty="0"/>
          </a:p>
        </p:txBody>
      </p:sp>
    </p:spTree>
    <p:extLst>
      <p:ext uri="{BB962C8B-B14F-4D97-AF65-F5344CB8AC3E}">
        <p14:creationId xmlns:p14="http://schemas.microsoft.com/office/powerpoint/2010/main" val="179417708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661</TotalTime>
  <Words>594</Words>
  <Application>Microsoft Macintosh PowerPoint</Application>
  <PresentationFormat>On-screen Show (4:3)</PresentationFormat>
  <Paragraphs>96</Paragraphs>
  <Slides>11</Slides>
  <Notes>10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How did Eisenhower shape the Cold War?</vt:lpstr>
      <vt:lpstr>Why was brinkmanship risky?</vt:lpstr>
      <vt:lpstr>What did covert operations accomplish?</vt:lpstr>
      <vt:lpstr>PowerPoint Presentation</vt:lpstr>
      <vt:lpstr>Why did Eisenhower fear the military-industrial complex?</vt:lpstr>
      <vt:lpstr>Was Obama the first president to leverage new technology to win an election?</vt:lpstr>
      <vt:lpstr>Was Kennedy a progressive president?</vt:lpstr>
      <vt:lpstr>As the United States settled into its role as a great world power, how did it shift its approach to the welfare of the individual?</vt:lpstr>
      <vt:lpstr>Technology improves lives, but do nations use it as a form or reputation building?</vt:lpstr>
      <vt:lpstr>Did Kennedy succeed in the chess game against the Soviet Union?</vt:lpstr>
      <vt:lpstr>What action did the Soviet Union take to build its reputation as being “tough” and “successful”?</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Thomas Hagerty</dc:creator>
  <cp:lastModifiedBy>Thomas Hagerty</cp:lastModifiedBy>
  <cp:revision>17</cp:revision>
  <dcterms:created xsi:type="dcterms:W3CDTF">2016-04-20T14:32:25Z</dcterms:created>
  <dcterms:modified xsi:type="dcterms:W3CDTF">2016-04-21T01:34:00Z</dcterms:modified>
</cp:coreProperties>
</file>